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  <p:sldId id="262" r:id="rId6"/>
    <p:sldId id="260" r:id="rId7"/>
    <p:sldId id="257" r:id="rId8"/>
    <p:sldId id="266" r:id="rId9"/>
    <p:sldId id="258" r:id="rId10"/>
    <p:sldId id="259" r:id="rId11"/>
    <p:sldId id="263" r:id="rId12"/>
  </p:sldIdLst>
  <p:sldSz cx="9144000" cy="6858000" type="screen4x3"/>
  <p:notesSz cx="6797675" cy="992822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11/11/2014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512" y="116632"/>
            <a:ext cx="8712968" cy="61247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7200" b="1" dirty="0" smtClean="0">
                <a:solidFill>
                  <a:srgbClr val="FF0000"/>
                </a:solidFill>
              </a:rPr>
              <a:t>C L I L</a:t>
            </a:r>
          </a:p>
          <a:p>
            <a:r>
              <a:rPr lang="it-IT" sz="4400" b="1" u="sng" dirty="0" err="1" smtClean="0">
                <a:solidFill>
                  <a:srgbClr val="FF0000"/>
                </a:solidFill>
              </a:rPr>
              <a:t>C</a:t>
            </a:r>
            <a:r>
              <a:rPr lang="it-IT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ontent</a:t>
            </a:r>
            <a:r>
              <a:rPr lang="it-IT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and</a:t>
            </a:r>
          </a:p>
          <a:p>
            <a:r>
              <a:rPr lang="it-IT" sz="4400" b="1" u="sng" dirty="0" err="1" smtClean="0">
                <a:solidFill>
                  <a:srgbClr val="FF0000"/>
                </a:solidFill>
              </a:rPr>
              <a:t>L</a:t>
            </a:r>
            <a:r>
              <a:rPr lang="it-IT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anguage</a:t>
            </a:r>
            <a:endParaRPr lang="it-IT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it-IT" sz="4400" b="1" u="sng" dirty="0" err="1" smtClean="0">
                <a:solidFill>
                  <a:srgbClr val="FF0000"/>
                </a:solidFill>
              </a:rPr>
              <a:t>I</a:t>
            </a:r>
            <a:r>
              <a:rPr lang="it-IT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ntegrated</a:t>
            </a:r>
            <a:endParaRPr lang="it-IT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it-IT" sz="4400" b="1" u="sng" dirty="0" err="1" smtClean="0">
                <a:solidFill>
                  <a:srgbClr val="FF0000"/>
                </a:solidFill>
              </a:rPr>
              <a:t>L</a:t>
            </a:r>
            <a:r>
              <a:rPr lang="it-IT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earning</a:t>
            </a:r>
            <a:endParaRPr lang="it-IT" sz="4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GB" sz="3600" dirty="0" smtClean="0"/>
              <a:t>CLIL is a dual-focused educational approach in which an additional language is used for the learning and teaching of both content and language.</a:t>
            </a:r>
            <a:endParaRPr lang="it-IT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512" y="44624"/>
            <a:ext cx="8784976" cy="618630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t-IT" sz="3600" dirty="0" smtClean="0"/>
              <a:t> </a:t>
            </a:r>
            <a:r>
              <a:rPr lang="it-IT" sz="3600" dirty="0" err="1" smtClean="0"/>
              <a:t>students</a:t>
            </a:r>
            <a:r>
              <a:rPr lang="it-IT" sz="3600" dirty="0" smtClean="0"/>
              <a:t> </a:t>
            </a:r>
            <a:r>
              <a:rPr lang="it-IT" sz="3600" dirty="0" err="1" smtClean="0"/>
              <a:t>use</a:t>
            </a:r>
            <a:r>
              <a:rPr lang="it-IT" sz="3600" dirty="0" smtClean="0"/>
              <a:t> </a:t>
            </a:r>
            <a:r>
              <a:rPr lang="it-IT" sz="3600" dirty="0" err="1" smtClean="0"/>
              <a:t>their</a:t>
            </a:r>
            <a:r>
              <a:rPr lang="it-IT" sz="3600" dirty="0" smtClean="0"/>
              <a:t> </a:t>
            </a:r>
            <a:r>
              <a:rPr lang="it-IT" sz="3600" dirty="0" err="1" smtClean="0"/>
              <a:t>new</a:t>
            </a:r>
            <a:r>
              <a:rPr lang="it-IT" sz="3600" dirty="0" smtClean="0"/>
              <a:t> </a:t>
            </a:r>
            <a:r>
              <a:rPr lang="it-IT" sz="3600" dirty="0" err="1" smtClean="0"/>
              <a:t>language</a:t>
            </a:r>
            <a:r>
              <a:rPr lang="it-IT" sz="3600" dirty="0" smtClean="0"/>
              <a:t> </a:t>
            </a:r>
            <a:r>
              <a:rPr lang="it-IT" sz="3600" dirty="0" err="1" smtClean="0"/>
              <a:t>skills</a:t>
            </a:r>
            <a:r>
              <a:rPr lang="it-IT" sz="3600" dirty="0" smtClean="0"/>
              <a:t> </a:t>
            </a:r>
          </a:p>
          <a:p>
            <a:r>
              <a:rPr lang="it-IT" sz="3600" dirty="0" smtClean="0"/>
              <a:t>  </a:t>
            </a:r>
            <a:r>
              <a:rPr lang="it-IT" sz="3600" dirty="0" err="1" smtClean="0"/>
              <a:t>now</a:t>
            </a:r>
            <a:r>
              <a:rPr lang="it-IT" sz="3600" dirty="0" smtClean="0"/>
              <a:t> </a:t>
            </a:r>
            <a:r>
              <a:rPr lang="it-IT" sz="3600" dirty="0" err="1" smtClean="0"/>
              <a:t>instead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learning</a:t>
            </a:r>
            <a:r>
              <a:rPr lang="it-IT" sz="3600" dirty="0" smtClean="0"/>
              <a:t> </a:t>
            </a:r>
            <a:r>
              <a:rPr lang="it-IT" sz="3600" dirty="0" err="1" smtClean="0"/>
              <a:t>them</a:t>
            </a:r>
            <a:r>
              <a:rPr lang="it-IT" sz="3600" dirty="0" smtClean="0"/>
              <a:t> </a:t>
            </a:r>
            <a:r>
              <a:rPr lang="it-IT" sz="3600" dirty="0" err="1" smtClean="0"/>
              <a:t>now</a:t>
            </a:r>
            <a:r>
              <a:rPr lang="it-IT" sz="3600" dirty="0" smtClean="0"/>
              <a:t> </a:t>
            </a:r>
            <a:r>
              <a:rPr lang="it-IT" sz="3600" dirty="0" err="1" smtClean="0"/>
              <a:t>for</a:t>
            </a:r>
            <a:r>
              <a:rPr lang="it-IT" sz="3600" dirty="0" smtClean="0"/>
              <a:t> </a:t>
            </a:r>
          </a:p>
          <a:p>
            <a:r>
              <a:rPr lang="it-IT" sz="3600" dirty="0" smtClean="0"/>
              <a:t>  </a:t>
            </a:r>
            <a:r>
              <a:rPr lang="it-IT" sz="3600" dirty="0" err="1" smtClean="0"/>
              <a:t>use</a:t>
            </a:r>
            <a:r>
              <a:rPr lang="it-IT" sz="3600" dirty="0" smtClean="0"/>
              <a:t> </a:t>
            </a:r>
            <a:r>
              <a:rPr lang="it-IT" sz="3600" dirty="0" err="1" smtClean="0"/>
              <a:t>later</a:t>
            </a:r>
            <a:r>
              <a:rPr lang="it-IT" sz="3600" dirty="0" smtClean="0"/>
              <a:t>: job market </a:t>
            </a:r>
            <a:r>
              <a:rPr lang="it-IT" sz="3600" dirty="0" err="1" smtClean="0"/>
              <a:t>benefits</a:t>
            </a:r>
            <a:endParaRPr lang="it-IT" sz="3600" dirty="0" smtClean="0"/>
          </a:p>
          <a:p>
            <a:pPr>
              <a:buFontTx/>
              <a:buChar char="-"/>
            </a:pPr>
            <a:r>
              <a:rPr lang="it-IT" sz="3600" dirty="0" smtClean="0"/>
              <a:t> </a:t>
            </a:r>
            <a:r>
              <a:rPr lang="it-IT" sz="3600" dirty="0" err="1" smtClean="0"/>
              <a:t>diversifies</a:t>
            </a:r>
            <a:r>
              <a:rPr lang="it-IT" sz="3600" dirty="0" smtClean="0"/>
              <a:t> </a:t>
            </a:r>
            <a:r>
              <a:rPr lang="it-IT" sz="3600" dirty="0" err="1" smtClean="0"/>
              <a:t>classroom</a:t>
            </a:r>
            <a:r>
              <a:rPr lang="it-IT" sz="3600" dirty="0" smtClean="0"/>
              <a:t> </a:t>
            </a:r>
            <a:r>
              <a:rPr lang="it-IT" sz="3600" dirty="0" err="1" smtClean="0"/>
              <a:t>methods</a:t>
            </a:r>
            <a:r>
              <a:rPr lang="it-IT" sz="3600" dirty="0" smtClean="0"/>
              <a:t> and</a:t>
            </a:r>
          </a:p>
          <a:p>
            <a:r>
              <a:rPr lang="it-IT" sz="3600" dirty="0" smtClean="0"/>
              <a:t>  </a:t>
            </a:r>
            <a:r>
              <a:rPr lang="it-IT" sz="3600" dirty="0" err="1" smtClean="0"/>
              <a:t>techniques</a:t>
            </a:r>
            <a:endParaRPr lang="it-IT" sz="3600" dirty="0" smtClean="0"/>
          </a:p>
          <a:p>
            <a:pPr>
              <a:buFontTx/>
              <a:buChar char="-"/>
            </a:pPr>
            <a:r>
              <a:rPr lang="it-IT" sz="3600" dirty="0" smtClean="0"/>
              <a:t> </a:t>
            </a:r>
            <a:r>
              <a:rPr lang="it-IT" sz="3600" dirty="0" err="1" smtClean="0"/>
              <a:t>raises</a:t>
            </a:r>
            <a:r>
              <a:rPr lang="it-IT" sz="3600" dirty="0" smtClean="0"/>
              <a:t> </a:t>
            </a:r>
            <a:r>
              <a:rPr lang="it-IT" sz="3600" dirty="0" err="1" smtClean="0"/>
              <a:t>self-confidence</a:t>
            </a:r>
            <a:r>
              <a:rPr lang="it-IT" sz="3600" dirty="0" smtClean="0"/>
              <a:t> in the </a:t>
            </a:r>
            <a:r>
              <a:rPr lang="it-IT" sz="3600" dirty="0" err="1" smtClean="0"/>
              <a:t>less</a:t>
            </a:r>
            <a:endParaRPr lang="it-IT" sz="3600" dirty="0" smtClean="0"/>
          </a:p>
          <a:p>
            <a:r>
              <a:rPr lang="it-IT" sz="3600" dirty="0" smtClean="0"/>
              <a:t>  </a:t>
            </a:r>
            <a:r>
              <a:rPr lang="it-IT" sz="3600" dirty="0" err="1" smtClean="0"/>
              <a:t>capable</a:t>
            </a:r>
            <a:r>
              <a:rPr lang="it-IT" sz="3600" dirty="0" smtClean="0"/>
              <a:t> </a:t>
            </a:r>
            <a:r>
              <a:rPr lang="it-IT" sz="3600" dirty="0" err="1" smtClean="0"/>
              <a:t>language</a:t>
            </a:r>
            <a:r>
              <a:rPr lang="it-IT" sz="3600" dirty="0" smtClean="0"/>
              <a:t> </a:t>
            </a:r>
            <a:r>
              <a:rPr lang="it-IT" sz="3600" dirty="0" err="1" smtClean="0"/>
              <a:t>learners</a:t>
            </a:r>
            <a:endParaRPr lang="it-IT" sz="3600" dirty="0" smtClean="0"/>
          </a:p>
          <a:p>
            <a:pPr>
              <a:buFontTx/>
              <a:buChar char="-"/>
            </a:pPr>
            <a:r>
              <a:rPr lang="it-IT" sz="3600" dirty="0" smtClean="0"/>
              <a:t> </a:t>
            </a:r>
            <a:r>
              <a:rPr lang="it-IT" sz="3600" dirty="0" err="1" smtClean="0"/>
              <a:t>promotes</a:t>
            </a:r>
            <a:r>
              <a:rPr lang="it-IT" sz="3600" dirty="0" smtClean="0"/>
              <a:t> cooperative </a:t>
            </a:r>
            <a:r>
              <a:rPr lang="it-IT" sz="3600" dirty="0" err="1" smtClean="0"/>
              <a:t>learning</a:t>
            </a:r>
            <a:endParaRPr lang="it-IT" sz="3600" dirty="0" smtClean="0"/>
          </a:p>
          <a:p>
            <a:pPr>
              <a:buFontTx/>
              <a:buChar char="-"/>
            </a:pPr>
            <a:r>
              <a:rPr lang="it-IT" sz="3600" dirty="0" smtClean="0"/>
              <a:t> </a:t>
            </a:r>
            <a:r>
              <a:rPr lang="it-IT" sz="3600" dirty="0" err="1" smtClean="0"/>
              <a:t>develops</a:t>
            </a:r>
            <a:r>
              <a:rPr lang="it-IT" sz="3600" dirty="0" smtClean="0"/>
              <a:t> </a:t>
            </a:r>
            <a:r>
              <a:rPr lang="it-IT" sz="3600" dirty="0" err="1" smtClean="0"/>
              <a:t>autonomous</a:t>
            </a:r>
            <a:r>
              <a:rPr lang="it-IT" sz="3600" dirty="0" smtClean="0"/>
              <a:t> </a:t>
            </a:r>
            <a:r>
              <a:rPr lang="it-IT" sz="3600" dirty="0" err="1" smtClean="0"/>
              <a:t>learning</a:t>
            </a:r>
            <a:r>
              <a:rPr lang="it-IT" sz="3600" dirty="0" smtClean="0"/>
              <a:t> </a:t>
            </a:r>
          </a:p>
          <a:p>
            <a:r>
              <a:rPr lang="it-IT" sz="3600" dirty="0" smtClean="0"/>
              <a:t>  </a:t>
            </a:r>
            <a:r>
              <a:rPr lang="it-IT" sz="3600" dirty="0" err="1" smtClean="0"/>
              <a:t>strategies</a:t>
            </a:r>
            <a:endParaRPr lang="it-IT" sz="3600" dirty="0" smtClean="0"/>
          </a:p>
          <a:p>
            <a:r>
              <a:rPr lang="it-IT" sz="3600" dirty="0" smtClean="0"/>
              <a:t>- </a:t>
            </a:r>
            <a:r>
              <a:rPr lang="it-IT" sz="3600" dirty="0" err="1" smtClean="0"/>
              <a:t>develops</a:t>
            </a:r>
            <a:r>
              <a:rPr lang="it-IT" sz="3600" dirty="0" smtClean="0"/>
              <a:t> </a:t>
            </a:r>
            <a:r>
              <a:rPr lang="it-IT" sz="3600" dirty="0" err="1" smtClean="0"/>
              <a:t>thinking</a:t>
            </a:r>
            <a:r>
              <a:rPr lang="it-IT" sz="3600" dirty="0" smtClean="0"/>
              <a:t> (cognitive) </a:t>
            </a:r>
            <a:r>
              <a:rPr lang="it-IT" sz="3600" dirty="0" err="1" smtClean="0"/>
              <a:t>skills</a:t>
            </a:r>
            <a:endParaRPr lang="it-IT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07504" y="620688"/>
            <a:ext cx="8784976" cy="526297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Challenges</a:t>
            </a:r>
            <a:r>
              <a:rPr lang="it-IT" sz="48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for</a:t>
            </a:r>
            <a:r>
              <a:rPr lang="it-IT" sz="48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it-IT" sz="4800" b="1" smtClean="0">
                <a:solidFill>
                  <a:srgbClr val="FF0000"/>
                </a:solidFill>
              </a:rPr>
              <a:t>Teachers</a:t>
            </a:r>
            <a:endParaRPr lang="it-IT" sz="48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4800" b="1" dirty="0" smtClean="0">
                <a:solidFill>
                  <a:srgbClr val="FF0000"/>
                </a:solidFill>
              </a:rPr>
              <a:t>and</a:t>
            </a:r>
          </a:p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Learners</a:t>
            </a:r>
            <a:endParaRPr lang="it-IT" sz="4800" b="1" dirty="0" smtClean="0">
              <a:solidFill>
                <a:srgbClr val="FF0000"/>
              </a:solidFill>
            </a:endParaRPr>
          </a:p>
          <a:p>
            <a:r>
              <a:rPr lang="it-IT" sz="4800" b="1" dirty="0" err="1" smtClean="0">
                <a:solidFill>
                  <a:schemeClr val="tx1"/>
                </a:solidFill>
              </a:rPr>
              <a:t>Change</a:t>
            </a:r>
            <a:r>
              <a:rPr lang="it-IT" sz="4800" b="1" dirty="0" smtClean="0">
                <a:solidFill>
                  <a:schemeClr val="tx1"/>
                </a:solidFill>
              </a:rPr>
              <a:t> </a:t>
            </a:r>
            <a:r>
              <a:rPr lang="it-IT" sz="4800" b="1" dirty="0" err="1" smtClean="0">
                <a:solidFill>
                  <a:schemeClr val="tx1"/>
                </a:solidFill>
              </a:rPr>
              <a:t>methods</a:t>
            </a:r>
            <a:r>
              <a:rPr lang="it-IT" sz="4800" b="1" dirty="0" smtClean="0">
                <a:solidFill>
                  <a:schemeClr val="tx1"/>
                </a:solidFill>
              </a:rPr>
              <a:t> and </a:t>
            </a:r>
            <a:r>
              <a:rPr lang="it-IT" sz="4800" b="1" dirty="0" err="1" smtClean="0">
                <a:solidFill>
                  <a:schemeClr val="tx1"/>
                </a:solidFill>
              </a:rPr>
              <a:t>techniques</a:t>
            </a:r>
            <a:endParaRPr lang="it-IT" sz="4800" b="1" dirty="0" smtClean="0">
              <a:solidFill>
                <a:schemeClr val="tx1"/>
              </a:solidFill>
            </a:endParaRPr>
          </a:p>
          <a:p>
            <a:r>
              <a:rPr lang="it-IT" sz="4800" b="1" dirty="0" err="1" smtClean="0">
                <a:solidFill>
                  <a:schemeClr val="tx1"/>
                </a:solidFill>
              </a:rPr>
              <a:t>Modify</a:t>
            </a:r>
            <a:r>
              <a:rPr lang="it-IT" sz="4800" b="1" dirty="0" smtClean="0">
                <a:solidFill>
                  <a:schemeClr val="tx1"/>
                </a:solidFill>
              </a:rPr>
              <a:t> </a:t>
            </a:r>
            <a:r>
              <a:rPr lang="it-IT" sz="4800" b="1" dirty="0" err="1" smtClean="0">
                <a:solidFill>
                  <a:schemeClr val="tx1"/>
                </a:solidFill>
              </a:rPr>
              <a:t>learning</a:t>
            </a:r>
            <a:r>
              <a:rPr lang="it-IT" sz="4800" b="1" dirty="0" smtClean="0">
                <a:solidFill>
                  <a:schemeClr val="tx1"/>
                </a:solidFill>
              </a:rPr>
              <a:t> </a:t>
            </a:r>
            <a:r>
              <a:rPr lang="it-IT" sz="4800" b="1" dirty="0" err="1" smtClean="0">
                <a:solidFill>
                  <a:schemeClr val="tx1"/>
                </a:solidFill>
              </a:rPr>
              <a:t>styles</a:t>
            </a:r>
            <a:endParaRPr lang="it-IT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de-DE" dirty="0" smtClean="0">
                <a:solidFill>
                  <a:srgbClr val="FF0000"/>
                </a:solidFill>
              </a:rPr>
              <a:t>CLIL – </a:t>
            </a:r>
            <a:r>
              <a:rPr lang="de-DE" dirty="0" err="1" smtClean="0">
                <a:solidFill>
                  <a:srgbClr val="FF0000"/>
                </a:solidFill>
              </a:rPr>
              <a:t>various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names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de-DE" b="1" dirty="0" smtClean="0">
                <a:solidFill>
                  <a:schemeClr val="tx2"/>
                </a:solidFill>
              </a:rPr>
              <a:t>English </a:t>
            </a:r>
            <a:r>
              <a:rPr lang="de-DE" b="1" dirty="0" err="1" smtClean="0">
                <a:solidFill>
                  <a:schemeClr val="tx2"/>
                </a:solidFill>
              </a:rPr>
              <a:t>across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 smtClean="0">
                <a:solidFill>
                  <a:schemeClr val="tx2"/>
                </a:solidFill>
              </a:rPr>
              <a:t>the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 smtClean="0">
                <a:solidFill>
                  <a:schemeClr val="tx2"/>
                </a:solidFill>
              </a:rPr>
              <a:t>curriculum</a:t>
            </a:r>
            <a:endParaRPr lang="de-DE" b="1" dirty="0" smtClean="0">
              <a:solidFill>
                <a:schemeClr val="tx2"/>
              </a:solidFill>
            </a:endParaRPr>
          </a:p>
          <a:p>
            <a:r>
              <a:rPr lang="de-DE" b="1" dirty="0" smtClean="0">
                <a:solidFill>
                  <a:schemeClr val="tx2"/>
                </a:solidFill>
              </a:rPr>
              <a:t>English-medium </a:t>
            </a:r>
            <a:r>
              <a:rPr lang="de-DE" b="1" dirty="0" err="1" smtClean="0">
                <a:solidFill>
                  <a:schemeClr val="tx2"/>
                </a:solidFill>
              </a:rPr>
              <a:t>education</a:t>
            </a:r>
            <a:endParaRPr lang="de-DE" b="1" dirty="0" smtClean="0">
              <a:solidFill>
                <a:schemeClr val="tx2"/>
              </a:solidFill>
            </a:endParaRPr>
          </a:p>
          <a:p>
            <a:r>
              <a:rPr lang="de-DE" b="1" dirty="0" smtClean="0">
                <a:solidFill>
                  <a:schemeClr val="tx2"/>
                </a:solidFill>
              </a:rPr>
              <a:t>dual-</a:t>
            </a:r>
            <a:r>
              <a:rPr lang="de-DE" b="1" dirty="0" err="1" smtClean="0">
                <a:solidFill>
                  <a:schemeClr val="tx2"/>
                </a:solidFill>
              </a:rPr>
              <a:t>focussed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 smtClean="0">
                <a:solidFill>
                  <a:schemeClr val="tx2"/>
                </a:solidFill>
              </a:rPr>
              <a:t>instruction</a:t>
            </a:r>
            <a:endParaRPr lang="de-DE" b="1" dirty="0" smtClean="0">
              <a:solidFill>
                <a:schemeClr val="tx2"/>
              </a:solidFill>
            </a:endParaRPr>
          </a:p>
          <a:p>
            <a:r>
              <a:rPr lang="de-DE" b="1" dirty="0" smtClean="0">
                <a:solidFill>
                  <a:schemeClr val="tx2"/>
                </a:solidFill>
              </a:rPr>
              <a:t>bilingual </a:t>
            </a:r>
            <a:r>
              <a:rPr lang="de-DE" b="1" dirty="0" err="1" smtClean="0">
                <a:solidFill>
                  <a:schemeClr val="tx2"/>
                </a:solidFill>
              </a:rPr>
              <a:t>content</a:t>
            </a:r>
            <a:r>
              <a:rPr lang="de-DE" b="1" dirty="0" smtClean="0">
                <a:solidFill>
                  <a:schemeClr val="tx2"/>
                </a:solidFill>
              </a:rPr>
              <a:t> </a:t>
            </a:r>
            <a:r>
              <a:rPr lang="de-DE" b="1" dirty="0" err="1" smtClean="0">
                <a:solidFill>
                  <a:schemeClr val="tx2"/>
                </a:solidFill>
              </a:rPr>
              <a:t>teaching</a:t>
            </a:r>
            <a:endParaRPr lang="de-DE" b="1" dirty="0" smtClean="0">
              <a:solidFill>
                <a:schemeClr val="tx2"/>
              </a:solidFill>
            </a:endParaRPr>
          </a:p>
          <a:p>
            <a:r>
              <a:rPr lang="it-IT" b="1" dirty="0" smtClean="0">
                <a:solidFill>
                  <a:schemeClr val="tx2"/>
                </a:solidFill>
              </a:rPr>
              <a:t>full-immersion </a:t>
            </a:r>
            <a:r>
              <a:rPr lang="it-IT" b="1" dirty="0" err="1" smtClean="0">
                <a:solidFill>
                  <a:schemeClr val="tx2"/>
                </a:solidFill>
              </a:rPr>
              <a:t>learning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SO … WHAT IS IT?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GB" b="1" dirty="0" smtClean="0">
                <a:solidFill>
                  <a:schemeClr val="tx2"/>
                </a:solidFill>
              </a:rPr>
              <a:t>The acronym CLIL is used as a generic term to describe all types of learning environments in which a second language (a foreign, regional or minority language and/or another official state language) is used to teach certain subjects in the curriculum other than language lessons themselves. (Eurydice Report 2006:8)</a:t>
            </a:r>
            <a:endParaRPr lang="it-IT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512" y="44624"/>
            <a:ext cx="8640960" cy="62478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Not</a:t>
            </a:r>
            <a:r>
              <a:rPr lang="it-IT" sz="4800" b="1" dirty="0" smtClean="0">
                <a:solidFill>
                  <a:srgbClr val="FF0000"/>
                </a:solidFill>
              </a:rPr>
              <a:t> </a:t>
            </a:r>
            <a:r>
              <a:rPr lang="it-IT" sz="4800" b="1" dirty="0" err="1" smtClean="0">
                <a:solidFill>
                  <a:srgbClr val="FF0000"/>
                </a:solidFill>
              </a:rPr>
              <a:t>new</a:t>
            </a:r>
            <a:endParaRPr lang="it-IT" sz="4800" b="1" dirty="0" smtClean="0">
              <a:solidFill>
                <a:srgbClr val="FF0000"/>
              </a:solidFill>
            </a:endParaRPr>
          </a:p>
          <a:p>
            <a:r>
              <a:rPr lang="it-IT" sz="4400" b="1" u="sng" dirty="0" smtClean="0">
                <a:solidFill>
                  <a:schemeClr val="tx1"/>
                </a:solidFill>
              </a:rPr>
              <a:t>2000 </a:t>
            </a:r>
            <a:r>
              <a:rPr lang="it-IT" sz="4400" b="1" u="sng" dirty="0" err="1" smtClean="0">
                <a:solidFill>
                  <a:schemeClr val="tx1"/>
                </a:solidFill>
              </a:rPr>
              <a:t>years</a:t>
            </a:r>
            <a:r>
              <a:rPr lang="it-IT" sz="4400" b="1" u="sng" dirty="0" smtClean="0">
                <a:solidFill>
                  <a:schemeClr val="tx1"/>
                </a:solidFill>
              </a:rPr>
              <a:t> ago</a:t>
            </a:r>
            <a:r>
              <a:rPr lang="it-IT" sz="4400" b="1" dirty="0" smtClean="0">
                <a:solidFill>
                  <a:schemeClr val="tx1"/>
                </a:solidFill>
              </a:rPr>
              <a:t>: </a:t>
            </a:r>
            <a:r>
              <a:rPr lang="it-IT" sz="4400" dirty="0" smtClean="0">
                <a:solidFill>
                  <a:schemeClr val="tx1"/>
                </a:solidFill>
              </a:rPr>
              <a:t>Roman Empire </a:t>
            </a:r>
            <a:r>
              <a:rPr lang="it-IT" sz="4400" dirty="0" err="1" smtClean="0">
                <a:solidFill>
                  <a:schemeClr val="tx1"/>
                </a:solidFill>
              </a:rPr>
              <a:t>expanded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to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absorb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Greek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territory</a:t>
            </a:r>
            <a:r>
              <a:rPr lang="it-IT" sz="4400" dirty="0" smtClean="0">
                <a:solidFill>
                  <a:schemeClr val="tx1"/>
                </a:solidFill>
              </a:rPr>
              <a:t>, so </a:t>
            </a:r>
            <a:r>
              <a:rPr lang="it-IT" sz="4400" dirty="0" err="1" smtClean="0">
                <a:solidFill>
                  <a:schemeClr val="tx1"/>
                </a:solidFill>
              </a:rPr>
              <a:t>provision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was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made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for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an</a:t>
            </a:r>
            <a:r>
              <a:rPr lang="it-IT" sz="4400" dirty="0" smtClean="0">
                <a:solidFill>
                  <a:schemeClr val="tx1"/>
                </a:solidFill>
              </a:rPr>
              <a:t> educational curriculum in </a:t>
            </a:r>
            <a:r>
              <a:rPr lang="it-IT" sz="4400" dirty="0" err="1" smtClean="0">
                <a:solidFill>
                  <a:schemeClr val="tx1"/>
                </a:solidFill>
              </a:rPr>
              <a:t>an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additional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language</a:t>
            </a:r>
            <a:r>
              <a:rPr lang="it-IT" sz="4400" dirty="0" smtClean="0">
                <a:solidFill>
                  <a:schemeClr val="tx1"/>
                </a:solidFill>
              </a:rPr>
              <a:t> so </a:t>
            </a:r>
            <a:r>
              <a:rPr lang="it-IT" sz="4400" dirty="0" err="1" smtClean="0">
                <a:solidFill>
                  <a:schemeClr val="tx1"/>
                </a:solidFill>
              </a:rPr>
              <a:t>as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to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have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access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to</a:t>
            </a:r>
            <a:r>
              <a:rPr lang="it-IT" sz="4400" dirty="0" smtClean="0">
                <a:solidFill>
                  <a:schemeClr val="tx1"/>
                </a:solidFill>
              </a:rPr>
              <a:t> the </a:t>
            </a:r>
            <a:r>
              <a:rPr lang="it-IT" sz="4400" dirty="0" err="1" smtClean="0">
                <a:solidFill>
                  <a:schemeClr val="tx1"/>
                </a:solidFill>
              </a:rPr>
              <a:t>language</a:t>
            </a:r>
            <a:r>
              <a:rPr lang="it-IT" sz="4400" dirty="0" smtClean="0">
                <a:solidFill>
                  <a:schemeClr val="tx1"/>
                </a:solidFill>
              </a:rPr>
              <a:t> and social and </a:t>
            </a:r>
            <a:r>
              <a:rPr lang="it-IT" sz="4400" dirty="0" err="1" smtClean="0">
                <a:solidFill>
                  <a:schemeClr val="tx1"/>
                </a:solidFill>
              </a:rPr>
              <a:t>professional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opportunities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it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would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give</a:t>
            </a:r>
            <a:r>
              <a:rPr lang="it-IT" sz="4400" dirty="0" smtClean="0">
                <a:solidFill>
                  <a:schemeClr val="tx1"/>
                </a:solidFill>
              </a:rPr>
              <a:t> </a:t>
            </a:r>
            <a:r>
              <a:rPr lang="it-IT" sz="4400" dirty="0" err="1" smtClean="0">
                <a:solidFill>
                  <a:schemeClr val="tx1"/>
                </a:solidFill>
              </a:rPr>
              <a:t>them</a:t>
            </a:r>
            <a:r>
              <a:rPr lang="it-IT" sz="4400" dirty="0" smtClean="0">
                <a:solidFill>
                  <a:schemeClr val="tx1"/>
                </a:solidFill>
              </a:rPr>
              <a:t> in </a:t>
            </a:r>
            <a:r>
              <a:rPr lang="it-IT" sz="4400" dirty="0" err="1" smtClean="0">
                <a:solidFill>
                  <a:schemeClr val="tx1"/>
                </a:solidFill>
              </a:rPr>
              <a:t>their</a:t>
            </a:r>
            <a:r>
              <a:rPr lang="it-IT" sz="4400" dirty="0" smtClean="0">
                <a:solidFill>
                  <a:schemeClr val="tx1"/>
                </a:solidFill>
              </a:rPr>
              <a:t> future </a:t>
            </a:r>
            <a:r>
              <a:rPr lang="it-IT" sz="4400" dirty="0" err="1" smtClean="0">
                <a:solidFill>
                  <a:schemeClr val="tx1"/>
                </a:solidFill>
              </a:rPr>
              <a:t>lives</a:t>
            </a:r>
            <a:endParaRPr lang="it-IT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07504" y="836712"/>
            <a:ext cx="8892480" cy="50167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4000" dirty="0" err="1" smtClean="0"/>
              <a:t>This</a:t>
            </a:r>
            <a:r>
              <a:rPr lang="it-IT" sz="4000" dirty="0" smtClean="0"/>
              <a:t> </a:t>
            </a:r>
            <a:r>
              <a:rPr lang="it-IT" sz="4000" dirty="0" err="1" smtClean="0"/>
              <a:t>has</a:t>
            </a:r>
            <a:r>
              <a:rPr lang="it-IT" sz="4000" dirty="0" smtClean="0"/>
              <a:t> </a:t>
            </a:r>
            <a:r>
              <a:rPr lang="it-IT" sz="4000" dirty="0" err="1" smtClean="0"/>
              <a:t>been</a:t>
            </a:r>
            <a:r>
              <a:rPr lang="it-IT" sz="4000" dirty="0" smtClean="0"/>
              <a:t> </a:t>
            </a:r>
            <a:r>
              <a:rPr lang="it-IT" sz="4000" dirty="0" err="1" smtClean="0"/>
              <a:t>replicated</a:t>
            </a:r>
            <a:r>
              <a:rPr lang="it-IT" sz="4000" dirty="0" smtClean="0"/>
              <a:t> </a:t>
            </a:r>
            <a:r>
              <a:rPr lang="it-IT" sz="4000" dirty="0" err="1" smtClean="0"/>
              <a:t>all</a:t>
            </a:r>
            <a:r>
              <a:rPr lang="it-IT" sz="4000" dirty="0" smtClean="0"/>
              <a:t> </a:t>
            </a:r>
            <a:r>
              <a:rPr lang="it-IT" sz="4000" dirty="0" err="1" smtClean="0"/>
              <a:t>over</a:t>
            </a:r>
            <a:r>
              <a:rPr lang="it-IT" sz="4000" dirty="0" smtClean="0"/>
              <a:t> the world </a:t>
            </a:r>
            <a:r>
              <a:rPr lang="it-IT" sz="4000" dirty="0" err="1" smtClean="0"/>
              <a:t>through</a:t>
            </a:r>
            <a:r>
              <a:rPr lang="it-IT" sz="4000" dirty="0" smtClean="0"/>
              <a:t> the </a:t>
            </a:r>
            <a:r>
              <a:rPr lang="it-IT" sz="4000" dirty="0" err="1" smtClean="0"/>
              <a:t>centuries</a:t>
            </a:r>
            <a:r>
              <a:rPr lang="it-IT" sz="4000" dirty="0" smtClean="0"/>
              <a:t> up </a:t>
            </a:r>
            <a:r>
              <a:rPr lang="it-IT" sz="4000" dirty="0" err="1" smtClean="0"/>
              <a:t>until</a:t>
            </a:r>
            <a:r>
              <a:rPr lang="it-IT" sz="4000" dirty="0" smtClean="0"/>
              <a:t> </a:t>
            </a:r>
            <a:r>
              <a:rPr lang="it-IT" sz="4000" dirty="0" err="1" smtClean="0"/>
              <a:t>today</a:t>
            </a:r>
            <a:r>
              <a:rPr lang="it-IT" sz="4000" dirty="0" smtClean="0"/>
              <a:t>.</a:t>
            </a:r>
          </a:p>
          <a:p>
            <a:endParaRPr lang="it-IT" sz="4000" dirty="0" smtClean="0"/>
          </a:p>
          <a:p>
            <a:r>
              <a:rPr lang="it-IT" sz="4000" dirty="0" err="1" smtClean="0"/>
              <a:t>What</a:t>
            </a:r>
            <a:r>
              <a:rPr lang="it-IT" sz="4000" dirty="0" smtClean="0"/>
              <a:t> </a:t>
            </a:r>
            <a:r>
              <a:rPr lang="it-IT" sz="4000" dirty="0" err="1" smtClean="0"/>
              <a:t>is</a:t>
            </a:r>
            <a:r>
              <a:rPr lang="it-IT" sz="4000" dirty="0" smtClean="0"/>
              <a:t> </a:t>
            </a:r>
            <a:r>
              <a:rPr lang="it-IT" sz="4000" dirty="0" err="1" smtClean="0"/>
              <a:t>different</a:t>
            </a:r>
            <a:r>
              <a:rPr lang="it-IT" sz="4000" dirty="0" smtClean="0"/>
              <a:t> </a:t>
            </a:r>
            <a:r>
              <a:rPr lang="it-IT" sz="4000" dirty="0" err="1" smtClean="0"/>
              <a:t>from</a:t>
            </a:r>
            <a:r>
              <a:rPr lang="it-IT" sz="4000" dirty="0" smtClean="0"/>
              <a:t> </a:t>
            </a:r>
            <a:r>
              <a:rPr lang="it-IT" sz="4000" dirty="0" err="1" smtClean="0"/>
              <a:t>ages</a:t>
            </a:r>
            <a:r>
              <a:rPr lang="it-IT" sz="4000" dirty="0" smtClean="0"/>
              <a:t> ago </a:t>
            </a:r>
            <a:r>
              <a:rPr lang="it-IT" sz="4000" dirty="0" err="1" smtClean="0"/>
              <a:t>is</a:t>
            </a:r>
            <a:r>
              <a:rPr lang="it-IT" sz="4000" dirty="0" smtClean="0"/>
              <a:t> </a:t>
            </a:r>
            <a:r>
              <a:rPr lang="it-IT" sz="4000" dirty="0" err="1" smtClean="0"/>
              <a:t>that</a:t>
            </a:r>
            <a:r>
              <a:rPr lang="it-IT" sz="4000" dirty="0" smtClean="0"/>
              <a:t> </a:t>
            </a:r>
            <a:r>
              <a:rPr lang="it-IT" sz="4000" dirty="0" err="1" smtClean="0"/>
              <a:t>today</a:t>
            </a:r>
            <a:r>
              <a:rPr lang="it-IT" sz="4000" dirty="0" smtClean="0"/>
              <a:t> </a:t>
            </a:r>
            <a:r>
              <a:rPr lang="it-IT" sz="4000" dirty="0" err="1" smtClean="0"/>
              <a:t>it</a:t>
            </a:r>
            <a:r>
              <a:rPr lang="it-IT" sz="4000" dirty="0" smtClean="0"/>
              <a:t> </a:t>
            </a:r>
            <a:r>
              <a:rPr lang="it-IT" sz="4000" dirty="0" err="1" smtClean="0"/>
              <a:t>is</a:t>
            </a:r>
            <a:r>
              <a:rPr lang="it-IT" sz="4000" dirty="0" smtClean="0"/>
              <a:t> open up </a:t>
            </a:r>
            <a:r>
              <a:rPr lang="it-IT" sz="4000" dirty="0" err="1" smtClean="0"/>
              <a:t>to</a:t>
            </a:r>
            <a:r>
              <a:rPr lang="it-IT" sz="4000" dirty="0" smtClean="0"/>
              <a:t> a wide </a:t>
            </a:r>
            <a:r>
              <a:rPr lang="it-IT" sz="4000" dirty="0" err="1" smtClean="0"/>
              <a:t>range</a:t>
            </a:r>
            <a:r>
              <a:rPr lang="it-IT" sz="4000" dirty="0" smtClean="0"/>
              <a:t> </a:t>
            </a:r>
            <a:r>
              <a:rPr lang="it-IT" sz="4000" dirty="0" err="1" smtClean="0"/>
              <a:t>of</a:t>
            </a:r>
            <a:r>
              <a:rPr lang="it-IT" sz="4000" dirty="0" smtClean="0"/>
              <a:t> </a:t>
            </a:r>
            <a:r>
              <a:rPr lang="it-IT" sz="4000" dirty="0" err="1" smtClean="0"/>
              <a:t>learners</a:t>
            </a:r>
            <a:r>
              <a:rPr lang="it-IT" sz="4000" dirty="0" smtClean="0"/>
              <a:t>, </a:t>
            </a:r>
            <a:r>
              <a:rPr lang="it-IT" sz="4000" dirty="0" err="1" smtClean="0"/>
              <a:t>not</a:t>
            </a:r>
            <a:r>
              <a:rPr lang="it-IT" sz="4000" dirty="0" smtClean="0"/>
              <a:t> </a:t>
            </a:r>
            <a:r>
              <a:rPr lang="it-IT" sz="4000" dirty="0" err="1" smtClean="0"/>
              <a:t>only</a:t>
            </a:r>
            <a:r>
              <a:rPr lang="it-IT" sz="4000" dirty="0" smtClean="0"/>
              <a:t> </a:t>
            </a:r>
            <a:r>
              <a:rPr lang="it-IT" sz="4000" dirty="0" err="1" smtClean="0"/>
              <a:t>limited</a:t>
            </a:r>
            <a:r>
              <a:rPr lang="it-IT" sz="4000" dirty="0" smtClean="0"/>
              <a:t> </a:t>
            </a:r>
            <a:r>
              <a:rPr lang="it-IT" sz="4000" dirty="0" err="1" smtClean="0"/>
              <a:t>to</a:t>
            </a:r>
            <a:r>
              <a:rPr lang="it-IT" sz="4000" dirty="0" smtClean="0"/>
              <a:t> the </a:t>
            </a:r>
            <a:r>
              <a:rPr lang="it-IT" sz="4000" dirty="0" err="1" smtClean="0"/>
              <a:t>privileged</a:t>
            </a:r>
            <a:r>
              <a:rPr lang="it-IT" sz="4000" dirty="0" smtClean="0"/>
              <a:t> and the elite, or </a:t>
            </a:r>
            <a:r>
              <a:rPr lang="it-IT" sz="4000" dirty="0" err="1" smtClean="0"/>
              <a:t>to</a:t>
            </a:r>
            <a:r>
              <a:rPr lang="it-IT" sz="4000" dirty="0" smtClean="0"/>
              <a:t> </a:t>
            </a:r>
            <a:r>
              <a:rPr lang="it-IT" sz="4000" dirty="0" err="1" smtClean="0"/>
              <a:t>special</a:t>
            </a:r>
            <a:r>
              <a:rPr lang="it-IT" sz="4000" dirty="0" smtClean="0"/>
              <a:t> social </a:t>
            </a:r>
            <a:r>
              <a:rPr lang="it-IT" sz="4000" dirty="0" err="1" smtClean="0"/>
              <a:t>groups</a:t>
            </a:r>
            <a:r>
              <a:rPr lang="it-IT" sz="4000" dirty="0" smtClean="0"/>
              <a:t>, or </a:t>
            </a:r>
            <a:r>
              <a:rPr lang="it-IT" sz="4000" dirty="0" err="1" smtClean="0"/>
              <a:t>forced</a:t>
            </a:r>
            <a:r>
              <a:rPr lang="it-IT" sz="4000" dirty="0" smtClean="0"/>
              <a:t> </a:t>
            </a:r>
            <a:r>
              <a:rPr lang="it-IT" sz="4000" dirty="0" err="1" smtClean="0"/>
              <a:t>upon</a:t>
            </a:r>
            <a:r>
              <a:rPr lang="it-IT" sz="4000" dirty="0" smtClean="0"/>
              <a:t> </a:t>
            </a:r>
            <a:r>
              <a:rPr lang="it-IT" sz="4000" dirty="0" err="1" smtClean="0"/>
              <a:t>school</a:t>
            </a:r>
            <a:r>
              <a:rPr lang="it-IT" sz="4000" dirty="0" smtClean="0"/>
              <a:t> </a:t>
            </a:r>
            <a:r>
              <a:rPr lang="it-IT" sz="4000" dirty="0" err="1" smtClean="0"/>
              <a:t>populations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79512" y="476672"/>
            <a:ext cx="8712968" cy="58169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Evolving</a:t>
            </a:r>
            <a:r>
              <a:rPr lang="it-IT" sz="4800" b="1" dirty="0" smtClean="0">
                <a:solidFill>
                  <a:srgbClr val="FF0000"/>
                </a:solidFill>
              </a:rPr>
              <a:t> </a:t>
            </a:r>
            <a:r>
              <a:rPr lang="it-IT" sz="4800" b="1" dirty="0" err="1" smtClean="0">
                <a:solidFill>
                  <a:srgbClr val="FF0000"/>
                </a:solidFill>
              </a:rPr>
              <a:t>definitions</a:t>
            </a:r>
            <a:endParaRPr lang="it-IT" sz="4800" b="1" dirty="0" smtClean="0">
              <a:solidFill>
                <a:srgbClr val="FF0000"/>
              </a:solidFill>
            </a:endParaRPr>
          </a:p>
          <a:p>
            <a:r>
              <a:rPr lang="it-IT" sz="3600" b="1" dirty="0" smtClean="0">
                <a:solidFill>
                  <a:srgbClr val="FF0000"/>
                </a:solidFill>
              </a:rPr>
              <a:t>       </a:t>
            </a:r>
            <a:r>
              <a:rPr lang="it-IT" sz="3600" b="1" dirty="0" smtClean="0">
                <a:solidFill>
                  <a:schemeClr val="tx1"/>
                </a:solidFill>
              </a:rPr>
              <a:t>2002		2006	2007	2009</a:t>
            </a: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 smtClean="0">
              <a:solidFill>
                <a:srgbClr val="FF0000"/>
              </a:solidFill>
            </a:endParaRPr>
          </a:p>
          <a:p>
            <a:endParaRPr lang="it-IT" sz="3200" b="1" dirty="0">
              <a:solidFill>
                <a:srgbClr val="FF0000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>
          <a:xfrm flipV="1">
            <a:off x="467544" y="2420888"/>
            <a:ext cx="784887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1475656" y="1772816"/>
            <a:ext cx="0" cy="10081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3563888" y="1772816"/>
            <a:ext cx="0" cy="100811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5364088" y="1700808"/>
            <a:ext cx="0" cy="108012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7236296" y="1700808"/>
            <a:ext cx="0" cy="108012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323528" y="2924944"/>
            <a:ext cx="216024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i="1" dirty="0" err="1" smtClean="0">
                <a:solidFill>
                  <a:schemeClr val="tx1"/>
                </a:solidFill>
              </a:rPr>
              <a:t>Marsh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 err="1" smtClean="0">
                <a:solidFill>
                  <a:schemeClr val="tx1"/>
                </a:solidFill>
              </a:rPr>
              <a:t>an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approach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…may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concern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languages</a:t>
            </a:r>
            <a:r>
              <a:rPr lang="it-IT" dirty="0" smtClean="0">
                <a:solidFill>
                  <a:schemeClr val="tx1"/>
                </a:solidFill>
              </a:rPr>
              <a:t>; intercultural </a:t>
            </a:r>
            <a:r>
              <a:rPr lang="it-IT" dirty="0" err="1" smtClean="0">
                <a:solidFill>
                  <a:schemeClr val="tx1"/>
                </a:solidFill>
              </a:rPr>
              <a:t>knowledge</a:t>
            </a:r>
            <a:r>
              <a:rPr lang="it-IT" dirty="0" smtClean="0">
                <a:solidFill>
                  <a:schemeClr val="tx1"/>
                </a:solidFill>
              </a:rPr>
              <a:t>, </a:t>
            </a:r>
            <a:r>
              <a:rPr lang="it-IT" dirty="0" err="1" smtClean="0">
                <a:solidFill>
                  <a:schemeClr val="tx1"/>
                </a:solidFill>
              </a:rPr>
              <a:t>understanding</a:t>
            </a:r>
            <a:r>
              <a:rPr lang="it-IT" dirty="0" smtClean="0">
                <a:solidFill>
                  <a:schemeClr val="tx1"/>
                </a:solidFill>
              </a:rPr>
              <a:t> and </a:t>
            </a:r>
            <a:r>
              <a:rPr lang="it-IT" dirty="0" err="1" smtClean="0">
                <a:solidFill>
                  <a:schemeClr val="tx1"/>
                </a:solidFill>
              </a:rPr>
              <a:t>skills</a:t>
            </a:r>
            <a:r>
              <a:rPr lang="it-IT" dirty="0" smtClean="0">
                <a:solidFill>
                  <a:schemeClr val="tx1"/>
                </a:solidFill>
              </a:rPr>
              <a:t>; </a:t>
            </a:r>
            <a:r>
              <a:rPr lang="it-IT" dirty="0" err="1" smtClean="0">
                <a:solidFill>
                  <a:schemeClr val="tx1"/>
                </a:solidFill>
              </a:rPr>
              <a:t>preparation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for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internationalization</a:t>
            </a:r>
            <a:r>
              <a:rPr lang="it-IT" dirty="0" smtClean="0">
                <a:solidFill>
                  <a:schemeClr val="tx1"/>
                </a:solidFill>
              </a:rPr>
              <a:t> and </a:t>
            </a:r>
            <a:r>
              <a:rPr lang="it-IT" dirty="0" err="1" smtClean="0">
                <a:solidFill>
                  <a:schemeClr val="tx1"/>
                </a:solidFill>
              </a:rPr>
              <a:t>improvement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of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education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itself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555777" y="2924944"/>
            <a:ext cx="1800200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chemeClr val="tx1"/>
                </a:solidFill>
              </a:rPr>
              <a:t>Van de </a:t>
            </a:r>
            <a:r>
              <a:rPr lang="it-IT" i="1" dirty="0" err="1" smtClean="0">
                <a:solidFill>
                  <a:schemeClr val="tx1"/>
                </a:solidFill>
              </a:rPr>
              <a:t>Craen</a:t>
            </a:r>
            <a:r>
              <a:rPr lang="it-IT" dirty="0" smtClean="0">
                <a:solidFill>
                  <a:schemeClr val="tx1"/>
                </a:solidFill>
              </a:rPr>
              <a:t>: a </a:t>
            </a:r>
            <a:r>
              <a:rPr lang="it-IT" b="1" dirty="0" err="1" smtClean="0">
                <a:solidFill>
                  <a:schemeClr val="tx1"/>
                </a:solidFill>
              </a:rPr>
              <a:t>meaning-focused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learning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method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dirty="0" smtClean="0">
                <a:solidFill>
                  <a:schemeClr val="tx1"/>
                </a:solidFill>
              </a:rPr>
              <a:t>… </a:t>
            </a:r>
            <a:r>
              <a:rPr lang="it-IT" dirty="0" err="1" smtClean="0">
                <a:solidFill>
                  <a:schemeClr val="tx1"/>
                </a:solidFill>
              </a:rPr>
              <a:t>aim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is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learning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subject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matter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together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with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learning</a:t>
            </a:r>
            <a:r>
              <a:rPr lang="it-IT" dirty="0" smtClean="0">
                <a:solidFill>
                  <a:schemeClr val="tx1"/>
                </a:solidFill>
              </a:rPr>
              <a:t> a </a:t>
            </a:r>
            <a:r>
              <a:rPr lang="it-IT" dirty="0" err="1" smtClean="0">
                <a:solidFill>
                  <a:schemeClr val="tx1"/>
                </a:solidFill>
              </a:rPr>
              <a:t>language</a:t>
            </a:r>
            <a:endParaRPr lang="it-IT" dirty="0" smtClean="0">
              <a:solidFill>
                <a:schemeClr val="tx1"/>
              </a:solidFill>
            </a:endParaRPr>
          </a:p>
          <a:p>
            <a:endParaRPr lang="it-IT" dirty="0" smtClean="0">
              <a:solidFill>
                <a:schemeClr val="tx1"/>
              </a:solidFill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4499992" y="2924944"/>
            <a:ext cx="1872208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i="1" dirty="0" err="1" smtClean="0">
                <a:solidFill>
                  <a:schemeClr val="tx1"/>
                </a:solidFill>
              </a:rPr>
              <a:t>Gajo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 err="1" smtClean="0">
                <a:solidFill>
                  <a:schemeClr val="tx1"/>
                </a:solidFill>
              </a:rPr>
              <a:t>an</a:t>
            </a:r>
            <a:r>
              <a:rPr lang="it-IT" dirty="0" smtClean="0">
                <a:solidFill>
                  <a:schemeClr val="tx1"/>
                </a:solidFill>
              </a:rPr>
              <a:t> “</a:t>
            </a:r>
            <a:r>
              <a:rPr lang="it-IT" dirty="0" err="1" smtClean="0">
                <a:solidFill>
                  <a:schemeClr val="tx1"/>
                </a:solidFill>
              </a:rPr>
              <a:t>umbrella</a:t>
            </a:r>
            <a:r>
              <a:rPr lang="it-IT" dirty="0" smtClean="0">
                <a:solidFill>
                  <a:schemeClr val="tx1"/>
                </a:solidFill>
              </a:rPr>
              <a:t>” </a:t>
            </a:r>
            <a:r>
              <a:rPr lang="it-IT" dirty="0" err="1" smtClean="0">
                <a:solidFill>
                  <a:schemeClr val="tx1"/>
                </a:solidFill>
              </a:rPr>
              <a:t>term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used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to</a:t>
            </a:r>
            <a:r>
              <a:rPr lang="it-IT" dirty="0" smtClean="0">
                <a:solidFill>
                  <a:schemeClr val="tx1"/>
                </a:solidFill>
              </a:rPr>
              <a:t> talk </a:t>
            </a:r>
            <a:r>
              <a:rPr lang="it-IT" dirty="0" err="1" smtClean="0">
                <a:solidFill>
                  <a:schemeClr val="tx1"/>
                </a:solidFill>
              </a:rPr>
              <a:t>about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bilingual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education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b="1" dirty="0" err="1" smtClean="0">
                <a:solidFill>
                  <a:schemeClr val="tx1"/>
                </a:solidFill>
              </a:rPr>
              <a:t>situations</a:t>
            </a:r>
            <a:endParaRPr lang="it-IT" b="1" dirty="0" smtClean="0">
              <a:solidFill>
                <a:schemeClr val="tx1"/>
              </a:solidFill>
            </a:endParaRPr>
          </a:p>
          <a:p>
            <a:endParaRPr lang="it-IT" dirty="0" smtClean="0">
              <a:solidFill>
                <a:schemeClr val="tx1"/>
              </a:solidFill>
            </a:endParaRPr>
          </a:p>
          <a:p>
            <a:endParaRPr lang="it-IT" dirty="0" smtClean="0">
              <a:solidFill>
                <a:schemeClr val="tx1"/>
              </a:solidFill>
            </a:endParaRPr>
          </a:p>
          <a:p>
            <a:endParaRPr lang="it-IT" dirty="0" smtClean="0">
              <a:solidFill>
                <a:schemeClr val="tx1"/>
              </a:solidFill>
            </a:endParaRPr>
          </a:p>
          <a:p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444208" y="2924944"/>
            <a:ext cx="2088232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chemeClr val="tx1"/>
                </a:solidFill>
              </a:rPr>
              <a:t>CLIL </a:t>
            </a:r>
            <a:r>
              <a:rPr lang="it-IT" i="1" dirty="0" err="1" smtClean="0">
                <a:solidFill>
                  <a:schemeClr val="tx1"/>
                </a:solidFill>
              </a:rPr>
              <a:t>handbook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 err="1" smtClean="0">
                <a:solidFill>
                  <a:schemeClr val="tx1"/>
                </a:solidFill>
              </a:rPr>
              <a:t>an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evolving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b="1" dirty="0" smtClean="0">
                <a:solidFill>
                  <a:schemeClr val="tx1"/>
                </a:solidFill>
              </a:rPr>
              <a:t>educational </a:t>
            </a:r>
            <a:r>
              <a:rPr lang="it-IT" b="1" dirty="0" err="1" smtClean="0">
                <a:solidFill>
                  <a:schemeClr val="tx1"/>
                </a:solidFill>
              </a:rPr>
              <a:t>approach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to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teaching</a:t>
            </a:r>
            <a:r>
              <a:rPr lang="it-IT" dirty="0" smtClean="0">
                <a:solidFill>
                  <a:schemeClr val="tx1"/>
                </a:solidFill>
              </a:rPr>
              <a:t> and </a:t>
            </a:r>
            <a:r>
              <a:rPr lang="it-IT" dirty="0" err="1" smtClean="0">
                <a:solidFill>
                  <a:schemeClr val="tx1"/>
                </a:solidFill>
              </a:rPr>
              <a:t>learning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where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subjects</a:t>
            </a:r>
            <a:r>
              <a:rPr lang="it-IT" dirty="0" smtClean="0">
                <a:solidFill>
                  <a:schemeClr val="tx1"/>
                </a:solidFill>
              </a:rPr>
              <a:t> are </a:t>
            </a:r>
            <a:r>
              <a:rPr lang="it-IT" dirty="0" err="1" smtClean="0">
                <a:solidFill>
                  <a:schemeClr val="tx1"/>
                </a:solidFill>
              </a:rPr>
              <a:t>taught</a:t>
            </a: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dirty="0" err="1" smtClean="0">
                <a:solidFill>
                  <a:schemeClr val="tx1"/>
                </a:solidFill>
              </a:rPr>
              <a:t>through</a:t>
            </a:r>
            <a:r>
              <a:rPr lang="it-IT" dirty="0" smtClean="0">
                <a:solidFill>
                  <a:schemeClr val="tx1"/>
                </a:solidFill>
              </a:rPr>
              <a:t> the medium </a:t>
            </a:r>
            <a:r>
              <a:rPr lang="it-IT" dirty="0" err="1" smtClean="0">
                <a:solidFill>
                  <a:schemeClr val="tx1"/>
                </a:solidFill>
              </a:rPr>
              <a:t>of</a:t>
            </a:r>
            <a:r>
              <a:rPr lang="it-IT" dirty="0" smtClean="0">
                <a:solidFill>
                  <a:schemeClr val="tx1"/>
                </a:solidFill>
              </a:rPr>
              <a:t> a non-native </a:t>
            </a:r>
            <a:r>
              <a:rPr lang="it-IT" dirty="0" err="1" smtClean="0">
                <a:solidFill>
                  <a:schemeClr val="tx1"/>
                </a:solidFill>
              </a:rPr>
              <a:t>language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44624"/>
            <a:ext cx="8640960" cy="640175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5400" b="1" dirty="0" err="1" smtClean="0">
                <a:solidFill>
                  <a:srgbClr val="FF0000"/>
                </a:solidFill>
              </a:rPr>
              <a:t>For</a:t>
            </a:r>
            <a:r>
              <a:rPr lang="it-IT" sz="5400" b="1" dirty="0" smtClean="0">
                <a:solidFill>
                  <a:srgbClr val="FF0000"/>
                </a:solidFill>
              </a:rPr>
              <a:t> </a:t>
            </a:r>
            <a:r>
              <a:rPr lang="it-IT" sz="5400" b="1" dirty="0" err="1" smtClean="0">
                <a:solidFill>
                  <a:srgbClr val="FF0000"/>
                </a:solidFill>
              </a:rPr>
              <a:t>us</a:t>
            </a:r>
            <a:r>
              <a:rPr lang="it-IT" sz="5400" b="1" dirty="0" smtClean="0">
                <a:solidFill>
                  <a:srgbClr val="FF0000"/>
                </a:solidFill>
              </a:rPr>
              <a:t> </a:t>
            </a:r>
            <a:r>
              <a:rPr lang="it-IT" sz="5400" b="1" dirty="0" err="1" smtClean="0">
                <a:solidFill>
                  <a:srgbClr val="FF0000"/>
                </a:solidFill>
              </a:rPr>
              <a:t>then…</a:t>
            </a:r>
            <a:endParaRPr lang="it-IT" sz="5400" b="1" dirty="0" smtClean="0">
              <a:solidFill>
                <a:srgbClr val="FF0000"/>
              </a:solidFill>
            </a:endParaRPr>
          </a:p>
          <a:p>
            <a:r>
              <a:rPr lang="it-IT" sz="4400" b="1" dirty="0" err="1" smtClean="0">
                <a:solidFill>
                  <a:schemeClr val="tx1"/>
                </a:solidFill>
              </a:rPr>
              <a:t>Integrated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language</a:t>
            </a:r>
            <a:r>
              <a:rPr lang="it-IT" sz="4400" b="1" dirty="0" smtClean="0">
                <a:solidFill>
                  <a:schemeClr val="tx1"/>
                </a:solidFill>
              </a:rPr>
              <a:t> and </a:t>
            </a:r>
            <a:r>
              <a:rPr lang="it-IT" sz="4400" b="1" dirty="0" err="1" smtClean="0">
                <a:solidFill>
                  <a:schemeClr val="tx1"/>
                </a:solidFill>
              </a:rPr>
              <a:t>content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learning</a:t>
            </a:r>
            <a:r>
              <a:rPr lang="it-IT" sz="4400" b="1" dirty="0" smtClean="0">
                <a:solidFill>
                  <a:schemeClr val="tx1"/>
                </a:solidFill>
              </a:rPr>
              <a:t>: </a:t>
            </a:r>
            <a:r>
              <a:rPr lang="it-IT" sz="4400" b="1" dirty="0" err="1" smtClean="0">
                <a:solidFill>
                  <a:schemeClr val="tx1"/>
                </a:solidFill>
              </a:rPr>
              <a:t>teaching</a:t>
            </a:r>
            <a:r>
              <a:rPr lang="it-IT" sz="4400" b="1" dirty="0" smtClean="0">
                <a:solidFill>
                  <a:schemeClr val="tx1"/>
                </a:solidFill>
              </a:rPr>
              <a:t> a </a:t>
            </a:r>
            <a:r>
              <a:rPr lang="it-IT" sz="4400" b="1" dirty="0" err="1" smtClean="0">
                <a:solidFill>
                  <a:schemeClr val="tx1"/>
                </a:solidFill>
              </a:rPr>
              <a:t>non-language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subject</a:t>
            </a:r>
            <a:r>
              <a:rPr lang="it-IT" sz="4400" b="1" dirty="0" smtClean="0">
                <a:solidFill>
                  <a:schemeClr val="tx1"/>
                </a:solidFill>
              </a:rPr>
              <a:t> in a </a:t>
            </a:r>
            <a:r>
              <a:rPr lang="it-IT" sz="4400" b="1" dirty="0" err="1" smtClean="0">
                <a:solidFill>
                  <a:schemeClr val="tx1"/>
                </a:solidFill>
              </a:rPr>
              <a:t>language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that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is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not</a:t>
            </a:r>
            <a:r>
              <a:rPr lang="it-IT" sz="4400" b="1" dirty="0" smtClean="0">
                <a:solidFill>
                  <a:schemeClr val="tx1"/>
                </a:solidFill>
              </a:rPr>
              <a:t> native </a:t>
            </a:r>
            <a:r>
              <a:rPr lang="it-IT" sz="4400" b="1" dirty="0" err="1" smtClean="0">
                <a:solidFill>
                  <a:schemeClr val="tx1"/>
                </a:solidFill>
              </a:rPr>
              <a:t>to</a:t>
            </a:r>
            <a:r>
              <a:rPr lang="it-IT" sz="4400" b="1" dirty="0" smtClean="0">
                <a:solidFill>
                  <a:schemeClr val="tx1"/>
                </a:solidFill>
              </a:rPr>
              <a:t> the </a:t>
            </a:r>
            <a:r>
              <a:rPr lang="it-IT" sz="4400" b="1" dirty="0" err="1" smtClean="0">
                <a:solidFill>
                  <a:schemeClr val="tx1"/>
                </a:solidFill>
              </a:rPr>
              <a:t>learners</a:t>
            </a:r>
            <a:r>
              <a:rPr lang="it-IT" sz="4400" b="1" dirty="0" smtClean="0">
                <a:solidFill>
                  <a:schemeClr val="tx1"/>
                </a:solidFill>
              </a:rPr>
              <a:t> (L2)</a:t>
            </a:r>
          </a:p>
          <a:p>
            <a:endParaRPr lang="it-IT" sz="4800" dirty="0" smtClean="0">
              <a:solidFill>
                <a:schemeClr val="tx1"/>
              </a:solidFill>
            </a:endParaRPr>
          </a:p>
          <a:p>
            <a:r>
              <a:rPr lang="it-IT" sz="4400" b="1" dirty="0" smtClean="0">
                <a:solidFill>
                  <a:schemeClr val="tx1"/>
                </a:solidFill>
              </a:rPr>
              <a:t>The </a:t>
            </a:r>
            <a:r>
              <a:rPr lang="it-IT" sz="4400" b="1" dirty="0" err="1" smtClean="0">
                <a:solidFill>
                  <a:schemeClr val="tx1"/>
                </a:solidFill>
              </a:rPr>
              <a:t>subject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content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is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acquired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through</a:t>
            </a:r>
            <a:r>
              <a:rPr lang="it-IT" sz="4400" b="1" dirty="0" smtClean="0">
                <a:solidFill>
                  <a:schemeClr val="tx1"/>
                </a:solidFill>
              </a:rPr>
              <a:t> L2 and L2 </a:t>
            </a:r>
            <a:r>
              <a:rPr lang="it-IT" sz="4400" b="1" dirty="0" err="1" smtClean="0">
                <a:solidFill>
                  <a:schemeClr val="tx1"/>
                </a:solidFill>
              </a:rPr>
              <a:t>is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developed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through</a:t>
            </a:r>
            <a:r>
              <a:rPr lang="it-IT" sz="4400" b="1" dirty="0" smtClean="0">
                <a:solidFill>
                  <a:schemeClr val="tx1"/>
                </a:solidFill>
              </a:rPr>
              <a:t> the </a:t>
            </a:r>
            <a:r>
              <a:rPr lang="it-IT" sz="4400" b="1" dirty="0" err="1" smtClean="0">
                <a:solidFill>
                  <a:schemeClr val="tx1"/>
                </a:solidFill>
              </a:rPr>
              <a:t>non-language</a:t>
            </a:r>
            <a:r>
              <a:rPr lang="it-IT" sz="4400" b="1" dirty="0" smtClean="0">
                <a:solidFill>
                  <a:schemeClr val="tx1"/>
                </a:solidFill>
              </a:rPr>
              <a:t> </a:t>
            </a:r>
            <a:r>
              <a:rPr lang="it-IT" sz="4400" b="1" dirty="0" err="1" smtClean="0">
                <a:solidFill>
                  <a:schemeClr val="tx1"/>
                </a:solidFill>
              </a:rPr>
              <a:t>content</a:t>
            </a:r>
            <a:endParaRPr lang="it-IT" sz="4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de-DE" sz="4400" b="1" dirty="0" smtClean="0">
                <a:solidFill>
                  <a:schemeClr val="tx2"/>
                </a:solidFill>
              </a:rPr>
              <a:t>Language </a:t>
            </a:r>
            <a:r>
              <a:rPr lang="de-DE" sz="4400" b="1" dirty="0" err="1" smtClean="0">
                <a:solidFill>
                  <a:schemeClr val="tx2"/>
                </a:solidFill>
              </a:rPr>
              <a:t>and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content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are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being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learned</a:t>
            </a:r>
            <a:r>
              <a:rPr lang="de-DE" sz="4400" b="1" dirty="0" smtClean="0">
                <a:solidFill>
                  <a:schemeClr val="tx2"/>
                </a:solidFill>
              </a:rPr>
              <a:t> in an </a:t>
            </a:r>
            <a:r>
              <a:rPr lang="de-DE" sz="4400" b="1" dirty="0" err="1" smtClean="0">
                <a:solidFill>
                  <a:schemeClr val="tx2"/>
                </a:solidFill>
              </a:rPr>
              <a:t>integrated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way</a:t>
            </a:r>
            <a:endParaRPr lang="de-DE" sz="4400" b="1" dirty="0" smtClean="0">
              <a:solidFill>
                <a:schemeClr val="tx2"/>
              </a:solidFill>
            </a:endParaRPr>
          </a:p>
          <a:p>
            <a:r>
              <a:rPr lang="de-DE" sz="4400" b="1" dirty="0" smtClean="0">
                <a:solidFill>
                  <a:schemeClr val="tx2"/>
                </a:solidFill>
              </a:rPr>
              <a:t>„</a:t>
            </a:r>
            <a:r>
              <a:rPr lang="de-DE" sz="4400" b="1" dirty="0" err="1" smtClean="0">
                <a:solidFill>
                  <a:schemeClr val="tx2"/>
                </a:solidFill>
              </a:rPr>
              <a:t>Using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language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to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learn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as</a:t>
            </a:r>
            <a:r>
              <a:rPr lang="de-DE" sz="4400" b="1" dirty="0" smtClean="0">
                <a:solidFill>
                  <a:schemeClr val="tx2"/>
                </a:solidFill>
              </a:rPr>
              <a:t> well </a:t>
            </a:r>
            <a:r>
              <a:rPr lang="de-DE" sz="4400" b="1" dirty="0" err="1" smtClean="0">
                <a:solidFill>
                  <a:schemeClr val="tx2"/>
                </a:solidFill>
              </a:rPr>
              <a:t>as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learning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to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use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language</a:t>
            </a:r>
            <a:r>
              <a:rPr lang="de-DE" sz="4400" b="1" dirty="0" smtClean="0">
                <a:solidFill>
                  <a:schemeClr val="tx2"/>
                </a:solidFill>
              </a:rPr>
              <a:t>.“</a:t>
            </a:r>
          </a:p>
          <a:p>
            <a:r>
              <a:rPr lang="de-DE" sz="4400" b="1" dirty="0" smtClean="0">
                <a:solidFill>
                  <a:schemeClr val="tx2"/>
                </a:solidFill>
              </a:rPr>
              <a:t>Language </a:t>
            </a:r>
            <a:r>
              <a:rPr lang="de-DE" sz="4400" b="1" dirty="0" err="1" smtClean="0">
                <a:solidFill>
                  <a:schemeClr val="tx2"/>
                </a:solidFill>
              </a:rPr>
              <a:t>is</a:t>
            </a:r>
            <a:r>
              <a:rPr lang="de-DE" sz="4400" b="1" dirty="0" smtClean="0">
                <a:solidFill>
                  <a:schemeClr val="tx2"/>
                </a:solidFill>
              </a:rPr>
              <a:t> not </a:t>
            </a:r>
            <a:r>
              <a:rPr lang="de-DE" sz="4400" b="1" dirty="0" err="1" smtClean="0">
                <a:solidFill>
                  <a:schemeClr val="tx2"/>
                </a:solidFill>
              </a:rPr>
              <a:t>only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the</a:t>
            </a:r>
            <a:r>
              <a:rPr lang="de-DE" sz="4400" b="1" dirty="0" smtClean="0">
                <a:solidFill>
                  <a:schemeClr val="tx2"/>
                </a:solidFill>
              </a:rPr>
              <a:t> medium </a:t>
            </a:r>
            <a:r>
              <a:rPr lang="de-DE" sz="4400" b="1" dirty="0" err="1" smtClean="0">
                <a:solidFill>
                  <a:schemeClr val="tx2"/>
                </a:solidFill>
              </a:rPr>
              <a:t>of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communication</a:t>
            </a:r>
            <a:r>
              <a:rPr lang="de-DE" sz="4400" b="1" dirty="0" smtClean="0">
                <a:solidFill>
                  <a:schemeClr val="tx2"/>
                </a:solidFill>
              </a:rPr>
              <a:t> in </a:t>
            </a:r>
            <a:r>
              <a:rPr lang="de-DE" sz="4400" b="1" dirty="0" err="1" smtClean="0">
                <a:solidFill>
                  <a:schemeClr val="tx2"/>
                </a:solidFill>
              </a:rPr>
              <a:t>the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lesson</a:t>
            </a:r>
            <a:r>
              <a:rPr lang="de-DE" sz="4400" b="1" dirty="0" smtClean="0">
                <a:solidFill>
                  <a:schemeClr val="tx2"/>
                </a:solidFill>
              </a:rPr>
              <a:t> but also </a:t>
            </a:r>
            <a:r>
              <a:rPr lang="de-DE" sz="4400" b="1" dirty="0" err="1" smtClean="0">
                <a:solidFill>
                  <a:schemeClr val="tx2"/>
                </a:solidFill>
              </a:rPr>
              <a:t>the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content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of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the</a:t>
            </a:r>
            <a:r>
              <a:rPr lang="de-DE" sz="4400" b="1" dirty="0" smtClean="0">
                <a:solidFill>
                  <a:schemeClr val="tx2"/>
                </a:solidFill>
              </a:rPr>
              <a:t> </a:t>
            </a:r>
            <a:r>
              <a:rPr lang="de-DE" sz="4400" b="1" dirty="0" err="1" smtClean="0">
                <a:solidFill>
                  <a:schemeClr val="tx2"/>
                </a:solidFill>
              </a:rPr>
              <a:t>lesson</a:t>
            </a:r>
            <a:endParaRPr lang="de-DE" sz="4400" b="1" dirty="0" smtClean="0">
              <a:solidFill>
                <a:schemeClr val="tx2"/>
              </a:solidFill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87016" y="260648"/>
            <a:ext cx="8856984" cy="59400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b="1" dirty="0" err="1" smtClean="0">
                <a:solidFill>
                  <a:srgbClr val="FF0000"/>
                </a:solidFill>
              </a:rPr>
              <a:t>Why</a:t>
            </a:r>
            <a:r>
              <a:rPr lang="it-IT" sz="4800" b="1" dirty="0" smtClean="0">
                <a:solidFill>
                  <a:srgbClr val="FF0000"/>
                </a:solidFill>
              </a:rPr>
              <a:t> </a:t>
            </a:r>
            <a:r>
              <a:rPr lang="it-IT" sz="4800" b="1" dirty="0" err="1" smtClean="0">
                <a:solidFill>
                  <a:srgbClr val="FF0000"/>
                </a:solidFill>
              </a:rPr>
              <a:t>use</a:t>
            </a:r>
            <a:r>
              <a:rPr lang="it-IT" sz="4800" b="1" dirty="0" smtClean="0">
                <a:solidFill>
                  <a:srgbClr val="FF0000"/>
                </a:solidFill>
              </a:rPr>
              <a:t> CLIL </a:t>
            </a:r>
            <a:r>
              <a:rPr lang="it-IT" sz="4800" b="1" dirty="0" err="1" smtClean="0">
                <a:solidFill>
                  <a:srgbClr val="FF0000"/>
                </a:solidFill>
              </a:rPr>
              <a:t>methodology</a:t>
            </a:r>
            <a:r>
              <a:rPr lang="it-IT" sz="4800" b="1" dirty="0" smtClean="0">
                <a:solidFill>
                  <a:srgbClr val="FF0000"/>
                </a:solidFill>
              </a:rPr>
              <a:t>?</a:t>
            </a:r>
          </a:p>
          <a:p>
            <a:endParaRPr lang="it-IT" sz="4800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it-IT" sz="4400" b="1" dirty="0" smtClean="0"/>
              <a:t> </a:t>
            </a:r>
            <a:r>
              <a:rPr lang="it-IT" sz="4000" dirty="0" err="1" smtClean="0"/>
              <a:t>develops</a:t>
            </a:r>
            <a:r>
              <a:rPr lang="it-IT" sz="4000" dirty="0" smtClean="0"/>
              <a:t> cultural </a:t>
            </a:r>
            <a:r>
              <a:rPr lang="it-IT" sz="4000" dirty="0" err="1" smtClean="0"/>
              <a:t>awareness</a:t>
            </a:r>
            <a:endParaRPr lang="it-IT" sz="4000" dirty="0" smtClean="0"/>
          </a:p>
          <a:p>
            <a:pPr>
              <a:buFontTx/>
              <a:buChar char="-"/>
            </a:pPr>
            <a:r>
              <a:rPr lang="it-IT" sz="4000" dirty="0" smtClean="0"/>
              <a:t> </a:t>
            </a:r>
            <a:r>
              <a:rPr lang="it-IT" sz="4000" dirty="0" err="1" smtClean="0"/>
              <a:t>improves</a:t>
            </a:r>
            <a:r>
              <a:rPr lang="it-IT" sz="4000" dirty="0" smtClean="0"/>
              <a:t> </a:t>
            </a:r>
            <a:r>
              <a:rPr lang="it-IT" sz="4000" dirty="0" err="1" smtClean="0"/>
              <a:t>linguistic</a:t>
            </a:r>
            <a:r>
              <a:rPr lang="it-IT" sz="4000" dirty="0" smtClean="0"/>
              <a:t> </a:t>
            </a:r>
            <a:r>
              <a:rPr lang="it-IT" sz="4000" dirty="0" err="1" smtClean="0"/>
              <a:t>competence</a:t>
            </a:r>
            <a:endParaRPr lang="it-IT" sz="4000" dirty="0" smtClean="0"/>
          </a:p>
          <a:p>
            <a:pPr>
              <a:buFontTx/>
              <a:buChar char="-"/>
            </a:pPr>
            <a:r>
              <a:rPr lang="it-IT" sz="4000" dirty="0" smtClean="0"/>
              <a:t> </a:t>
            </a:r>
            <a:r>
              <a:rPr lang="it-IT" sz="4000" dirty="0" err="1" smtClean="0"/>
              <a:t>gives</a:t>
            </a:r>
            <a:r>
              <a:rPr lang="it-IT" sz="4000" dirty="0" smtClean="0"/>
              <a:t> </a:t>
            </a:r>
            <a:r>
              <a:rPr lang="it-IT" sz="4000" dirty="0" err="1" smtClean="0"/>
              <a:t>learners</a:t>
            </a:r>
            <a:r>
              <a:rPr lang="it-IT" sz="4000" dirty="0" smtClean="0"/>
              <a:t> more </a:t>
            </a:r>
            <a:r>
              <a:rPr lang="it-IT" sz="4000" dirty="0" err="1" smtClean="0"/>
              <a:t>contact</a:t>
            </a:r>
            <a:r>
              <a:rPr lang="it-IT" sz="4000" dirty="0" smtClean="0"/>
              <a:t> </a:t>
            </a:r>
            <a:r>
              <a:rPr lang="it-IT" sz="4000" dirty="0" err="1" smtClean="0"/>
              <a:t>with</a:t>
            </a:r>
            <a:endParaRPr lang="it-IT" sz="4000" dirty="0" smtClean="0"/>
          </a:p>
          <a:p>
            <a:r>
              <a:rPr lang="it-IT" sz="4000" dirty="0" smtClean="0"/>
              <a:t>  the </a:t>
            </a:r>
            <a:r>
              <a:rPr lang="it-IT" sz="4000" dirty="0" err="1" smtClean="0"/>
              <a:t>foreign</a:t>
            </a:r>
            <a:r>
              <a:rPr lang="it-IT" sz="4000" dirty="0" smtClean="0"/>
              <a:t> </a:t>
            </a:r>
            <a:r>
              <a:rPr lang="it-IT" sz="4000" dirty="0" err="1" smtClean="0"/>
              <a:t>language</a:t>
            </a:r>
            <a:r>
              <a:rPr lang="it-IT" sz="4000" dirty="0" smtClean="0"/>
              <a:t> </a:t>
            </a:r>
            <a:r>
              <a:rPr lang="it-IT" sz="4000" dirty="0" err="1" smtClean="0"/>
              <a:t>without</a:t>
            </a:r>
            <a:r>
              <a:rPr lang="it-IT" sz="4000" dirty="0" smtClean="0"/>
              <a:t> </a:t>
            </a:r>
            <a:r>
              <a:rPr lang="it-IT" sz="4000" dirty="0" err="1" smtClean="0"/>
              <a:t>added</a:t>
            </a:r>
            <a:endParaRPr lang="it-IT" sz="4000" dirty="0" smtClean="0"/>
          </a:p>
          <a:p>
            <a:r>
              <a:rPr lang="it-IT" sz="4000" dirty="0" smtClean="0"/>
              <a:t>  </a:t>
            </a:r>
            <a:r>
              <a:rPr lang="it-IT" sz="4000" dirty="0" err="1" smtClean="0"/>
              <a:t>language</a:t>
            </a:r>
            <a:r>
              <a:rPr lang="it-IT" sz="4000" dirty="0" smtClean="0"/>
              <a:t> </a:t>
            </a:r>
            <a:r>
              <a:rPr lang="it-IT" sz="4000" dirty="0" err="1" smtClean="0"/>
              <a:t>hours</a:t>
            </a:r>
            <a:endParaRPr lang="it-IT" sz="4000" dirty="0" smtClean="0"/>
          </a:p>
          <a:p>
            <a:pPr>
              <a:buFontTx/>
              <a:buChar char="-"/>
            </a:pPr>
            <a:r>
              <a:rPr lang="it-IT" sz="4000" dirty="0" smtClean="0"/>
              <a:t> </a:t>
            </a:r>
            <a:r>
              <a:rPr lang="it-IT" sz="4000" dirty="0" err="1" smtClean="0"/>
              <a:t>makes</a:t>
            </a:r>
            <a:r>
              <a:rPr lang="it-IT" sz="4000" dirty="0" smtClean="0"/>
              <a:t> </a:t>
            </a:r>
            <a:r>
              <a:rPr lang="it-IT" sz="4000" dirty="0" err="1" smtClean="0"/>
              <a:t>learning</a:t>
            </a:r>
            <a:r>
              <a:rPr lang="it-IT" sz="4000" dirty="0" smtClean="0"/>
              <a:t> more </a:t>
            </a:r>
            <a:r>
              <a:rPr lang="it-IT" sz="4000" dirty="0" err="1" smtClean="0"/>
              <a:t>interesting</a:t>
            </a:r>
            <a:endParaRPr lang="it-IT" sz="4000" dirty="0" smtClean="0"/>
          </a:p>
          <a:p>
            <a:r>
              <a:rPr lang="it-IT" sz="4000" dirty="0" smtClean="0"/>
              <a:t>  and </a:t>
            </a:r>
            <a:r>
              <a:rPr lang="it-IT" sz="4000" dirty="0" err="1" smtClean="0"/>
              <a:t>motivating</a:t>
            </a:r>
            <a:endParaRPr lang="it-IT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484</Words>
  <Application>Microsoft Office PowerPoint</Application>
  <PresentationFormat>Presentazione su schermo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Diapositiva 1</vt:lpstr>
      <vt:lpstr>CLIL – various names</vt:lpstr>
      <vt:lpstr>SO … WHAT IS IT?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</dc:creator>
  <cp:lastModifiedBy>Prof.Petrosino</cp:lastModifiedBy>
  <cp:revision>18</cp:revision>
  <dcterms:created xsi:type="dcterms:W3CDTF">2014-10-02T07:50:37Z</dcterms:created>
  <dcterms:modified xsi:type="dcterms:W3CDTF">2014-11-11T08:43:01Z</dcterms:modified>
</cp:coreProperties>
</file>